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"/>
  </p:notesMasterIdLst>
  <p:sldIdLst>
    <p:sldId id="272" r:id="rId2"/>
    <p:sldId id="273" r:id="rId3"/>
    <p:sldId id="274" r:id="rId4"/>
    <p:sldId id="275" r:id="rId5"/>
    <p:sldId id="280" r:id="rId6"/>
    <p:sldId id="283" r:id="rId7"/>
    <p:sldId id="284" r:id="rId8"/>
    <p:sldId id="276" r:id="rId9"/>
    <p:sldId id="27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799B23B-EC83-4686-B30A-512413B5E67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6" autoAdjust="0"/>
    <p:restoredTop sz="94660"/>
  </p:normalViewPr>
  <p:slideViewPr>
    <p:cSldViewPr snapToGrid="0">
      <p:cViewPr>
        <p:scale>
          <a:sx n="70" d="100"/>
          <a:sy n="70" d="100"/>
        </p:scale>
        <p:origin x="669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BD4573-58E7-4156-A133-2731F5F8D1A6}" type="datetimeFigureOut">
              <a:rPr lang="en-US" smtClean="0"/>
              <a:t>10/5/2018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3B0CF2-7F87-4E02-A248-870047730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981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B0CF2-7F87-4E02-A248-870047730F9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133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6208894"/>
            <a:ext cx="12192000" cy="649106"/>
            <a:chOff x="0" y="6208894"/>
            <a:chExt cx="12192000" cy="649106"/>
          </a:xfrm>
        </p:grpSpPr>
        <p:sp>
          <p:nvSpPr>
            <p:cNvPr id="2" name="Rectangle 1"/>
            <p:cNvSpPr/>
            <p:nvPr/>
          </p:nvSpPr>
          <p:spPr>
            <a:xfrm>
              <a:off x="3048" y="6220178"/>
              <a:ext cx="12188952" cy="637822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0" y="6208894"/>
              <a:ext cx="12192000" cy="0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" name="Straight Connector 4"/>
          <p:cNvCxnSpPr/>
          <p:nvPr userDrawn="1"/>
        </p:nvCxnSpPr>
        <p:spPr>
          <a:xfrm flipV="1">
            <a:off x="3048" y="5937956"/>
            <a:ext cx="824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 flipV="1">
            <a:off x="3048" y="5937956"/>
            <a:ext cx="824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A1D30-C0A0-4124-A783-34D9F15FA0FE}" type="datetime1">
              <a:rPr lang="en-US" smtClean="0"/>
              <a:t>10/5/2018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820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D5871-AB0F-4B3D-8861-97E78CB7B47E}" type="datetime1">
              <a:rPr lang="en-US" smtClean="0"/>
              <a:t>10/5/2018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777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18406-4C3F-4F3E-80BD-A22568EA37EB}" type="datetime1">
              <a:rPr lang="en-US" smtClean="0"/>
              <a:t>10/5/2018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754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28077-7188-48C5-8679-2287FAC952E9}" type="datetime1">
              <a:rPr lang="en-US" smtClean="0"/>
              <a:t>10/5/2018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682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CB740-6776-4EE9-99FD-96D592FA5A23}" type="datetime1">
              <a:rPr lang="en-US" smtClean="0"/>
              <a:t>10/5/2018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93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6BD99-6FFD-46C5-B5E2-43A34BDA2566}" type="datetime1">
              <a:rPr lang="en-US" smtClean="0"/>
              <a:t>10/5/2018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18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678E-214C-4CF8-97C7-95015FB02960}" type="datetime1">
              <a:rPr lang="en-US" smtClean="0"/>
              <a:t>10/5/2018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188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660E0-FA77-4473-A859-74127B089143}" type="datetime1">
              <a:rPr lang="en-US" smtClean="0"/>
              <a:t>10/5/2018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814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8D7B8-9F07-4899-827D-5F3CFDDEB574}" type="datetime1">
              <a:rPr lang="en-US" smtClean="0"/>
              <a:t>10/5/2018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8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97C5C-1CD1-417D-A89C-14747F5222C7}" type="datetime1">
              <a:rPr lang="en-US" smtClean="0"/>
              <a:t>10/5/2018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926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9EFBB-CFA1-4AA8-9123-F0B52DBD84FE}" type="datetime1">
              <a:rPr lang="en-US" smtClean="0"/>
              <a:t>10/5/2018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9624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-29028" y="-7144"/>
            <a:ext cx="12240731" cy="6879658"/>
            <a:chOff x="0" y="-21658"/>
            <a:chExt cx="12240731" cy="6879658"/>
          </a:xfrm>
        </p:grpSpPr>
        <p:sp>
          <p:nvSpPr>
            <p:cNvPr id="26" name="Rectangle 25"/>
            <p:cNvSpPr/>
            <p:nvPr/>
          </p:nvSpPr>
          <p:spPr>
            <a:xfrm>
              <a:off x="31633" y="0"/>
              <a:ext cx="12188952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7" name="Group 26"/>
            <p:cNvGrpSpPr/>
            <p:nvPr/>
          </p:nvGrpSpPr>
          <p:grpSpPr>
            <a:xfrm>
              <a:off x="0" y="-21658"/>
              <a:ext cx="12240731" cy="1041400"/>
              <a:chOff x="-25356" y="-7144"/>
              <a:chExt cx="12240731" cy="1041400"/>
            </a:xfrm>
          </p:grpSpPr>
          <p:sp>
            <p:nvSpPr>
              <p:cNvPr id="28" name="Freeform 27"/>
              <p:cNvSpPr>
                <a:spLocks/>
              </p:cNvSpPr>
              <p:nvPr/>
            </p:nvSpPr>
            <p:spPr bwMode="auto">
              <a:xfrm>
                <a:off x="-12700" y="-7144"/>
                <a:ext cx="12217400" cy="1041400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6" y="2"/>
                  </a:cxn>
                  <a:cxn ang="0">
                    <a:pos x="2542" y="0"/>
                  </a:cxn>
                  <a:cxn ang="0">
                    <a:pos x="4374" y="367"/>
                  </a:cxn>
                  <a:cxn ang="0">
                    <a:pos x="5766" y="55"/>
                  </a:cxn>
                  <a:cxn ang="0">
                    <a:pos x="5772" y="213"/>
                  </a:cxn>
                  <a:cxn ang="0">
                    <a:pos x="4302" y="439"/>
                  </a:cxn>
                  <a:cxn ang="0">
                    <a:pos x="1488" y="201"/>
                  </a:cxn>
                  <a:cxn ang="0">
                    <a:pos x="0" y="656"/>
                  </a:cxn>
                  <a:cxn ang="0">
                    <a:pos x="6" y="2"/>
                  </a:cxn>
                </a:cxnLst>
                <a:rect l="0" t="0" r="0" b="0"/>
                <a:pathLst>
                  <a:path w="5772" h="656">
                    <a:moveTo>
                      <a:pt x="6" y="2"/>
                    </a:moveTo>
                    <a:lnTo>
                      <a:pt x="2542" y="0"/>
                    </a:lnTo>
                    <a:cubicBezTo>
                      <a:pt x="2746" y="101"/>
                      <a:pt x="3828" y="367"/>
                      <a:pt x="4374" y="367"/>
                    </a:cubicBezTo>
                    <a:cubicBezTo>
                      <a:pt x="4920" y="367"/>
                      <a:pt x="5526" y="152"/>
                      <a:pt x="5766" y="55"/>
                    </a:cubicBezTo>
                    <a:lnTo>
                      <a:pt x="5772" y="213"/>
                    </a:lnTo>
                    <a:cubicBezTo>
                      <a:pt x="5670" y="257"/>
                      <a:pt x="5016" y="441"/>
                      <a:pt x="4302" y="439"/>
                    </a:cubicBezTo>
                    <a:cubicBezTo>
                      <a:pt x="3588" y="437"/>
                      <a:pt x="2205" y="165"/>
                      <a:pt x="1488" y="201"/>
                    </a:cubicBezTo>
                    <a:cubicBezTo>
                      <a:pt x="750" y="209"/>
                      <a:pt x="270" y="482"/>
                      <a:pt x="0" y="656"/>
                    </a:cubicBezTo>
                    <a:lnTo>
                      <a:pt x="6" y="2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shade val="50000"/>
                      <a:alpha val="45000"/>
                      <a:satMod val="120000"/>
                    </a:schemeClr>
                  </a:gs>
                  <a:gs pos="100000">
                    <a:schemeClr val="accent3">
                      <a:shade val="80000"/>
                      <a:alpha val="55000"/>
                      <a:satMod val="155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marL="0" algn="l" rtl="0" eaLnBrk="1" latinLnBrk="0" hangingPunct="1"/>
                <a:endParaRPr kumimoji="0" lang="en-US" sz="18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auto">
              <a:xfrm>
                <a:off x="5842000" y="-7144"/>
                <a:ext cx="6350000" cy="638175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0"/>
                  </a:cxn>
                  <a:cxn ang="0">
                    <a:pos x="1668" y="564"/>
                  </a:cxn>
                  <a:cxn ang="0">
                    <a:pos x="3000" y="186"/>
                  </a:cxn>
                  <a:cxn ang="0">
                    <a:pos x="3000" y="6"/>
                  </a:cxn>
                  <a:cxn ang="0">
                    <a:pos x="0" y="0"/>
                  </a:cxn>
                </a:cxnLst>
                <a:rect l="0" t="0" r="0" b="0"/>
                <a:pathLst>
                  <a:path w="3000" h="595">
                    <a:moveTo>
                      <a:pt x="0" y="0"/>
                    </a:moveTo>
                    <a:cubicBezTo>
                      <a:pt x="174" y="102"/>
                      <a:pt x="1168" y="533"/>
                      <a:pt x="1668" y="564"/>
                    </a:cubicBezTo>
                    <a:cubicBezTo>
                      <a:pt x="2168" y="595"/>
                      <a:pt x="2778" y="279"/>
                      <a:pt x="3000" y="186"/>
                    </a:cubicBezTo>
                    <a:lnTo>
                      <a:pt x="3000" y="6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3">
                      <a:shade val="50000"/>
                      <a:alpha val="30000"/>
                      <a:satMod val="130000"/>
                    </a:schemeClr>
                  </a:gs>
                  <a:gs pos="80000">
                    <a:schemeClr val="accent2">
                      <a:shade val="75000"/>
                      <a:alpha val="45000"/>
                      <a:satMod val="140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marL="0" algn="l" rtl="0" eaLnBrk="1" latinLnBrk="0" hangingPunct="1"/>
                <a:endParaRPr kumimoji="0" lang="en-US" sz="18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grpSp>
            <p:nvGrpSpPr>
              <p:cNvPr id="31" name="Group 30"/>
              <p:cNvGrpSpPr/>
              <p:nvPr/>
            </p:nvGrpSpPr>
            <p:grpSpPr>
              <a:xfrm>
                <a:off x="-25356" y="202408"/>
                <a:ext cx="12240731" cy="649224"/>
                <a:chOff x="-19045" y="216550"/>
                <a:chExt cx="9180548" cy="649224"/>
              </a:xfrm>
            </p:grpSpPr>
            <p:sp>
              <p:nvSpPr>
                <p:cNvPr id="32" name="Freeform 31"/>
                <p:cNvSpPr>
                  <a:spLocks/>
                </p:cNvSpPr>
                <p:nvPr/>
              </p:nvSpPr>
              <p:spPr bwMode="auto">
                <a:xfrm rot="21435692">
                  <a:off x="-19045" y="216550"/>
                  <a:ext cx="9163050" cy="649224"/>
                </a:xfrm>
                <a:custGeom>
                  <a:avLst>
                    <a:gd name="A1" fmla="val 0"/>
                    <a:gd name="A2" fmla="val 0"/>
                    <a:gd name="A3" fmla="val 0"/>
                    <a:gd name="A4" fmla="val 0"/>
                    <a:gd name="A5" fmla="val 0"/>
                    <a:gd name="A6" fmla="val 0"/>
                    <a:gd name="A7" fmla="val 0"/>
                    <a:gd name="A8" fmla="val 0"/>
                  </a:avLst>
                  <a:gdLst/>
                  <a:ahLst/>
                  <a:cxnLst>
                    <a:cxn ang="0">
                      <a:pos x="0" y="966"/>
                    </a:cxn>
                    <a:cxn ang="0">
                      <a:pos x="1608" y="282"/>
                    </a:cxn>
                    <a:cxn ang="0">
                      <a:pos x="4110" y="1008"/>
                    </a:cxn>
                    <a:cxn ang="0">
                      <a:pos x="5772" y="0"/>
                    </a:cxn>
                  </a:cxnLst>
                  <a:rect l="0" t="0" r="0" b="0"/>
                  <a:pathLst>
                    <a:path w="5772" h="1055">
                      <a:moveTo>
                        <a:pt x="0" y="966"/>
                      </a:moveTo>
                      <a:cubicBezTo>
                        <a:pt x="282" y="738"/>
                        <a:pt x="923" y="275"/>
                        <a:pt x="1608" y="282"/>
                      </a:cubicBezTo>
                      <a:cubicBezTo>
                        <a:pt x="2293" y="289"/>
                        <a:pt x="3416" y="1055"/>
                        <a:pt x="4110" y="1008"/>
                      </a:cubicBezTo>
                      <a:cubicBezTo>
                        <a:pt x="4804" y="961"/>
                        <a:pt x="5426" y="210"/>
                        <a:pt x="5772" y="0"/>
                      </a:cubicBezTo>
                    </a:path>
                  </a:pathLst>
                </a:custGeom>
                <a:noFill/>
                <a:ln w="10795" cap="flat" cmpd="sng" algn="ctr">
                  <a:gradFill>
                    <a:gsLst>
                      <a:gs pos="74000">
                        <a:schemeClr val="accent3">
                          <a:shade val="75000"/>
                        </a:schemeClr>
                      </a:gs>
                      <a:gs pos="86000">
                        <a:schemeClr val="tx1">
                          <a:alpha val="29000"/>
                        </a:schemeClr>
                      </a:gs>
                      <a:gs pos="16000">
                        <a:schemeClr val="accent2">
                          <a:shade val="75000"/>
                          <a:alpha val="56000"/>
                        </a:schemeClr>
                      </a:gs>
                    </a:gsLst>
                    <a:lin ang="5400000" scaled="1"/>
                  </a:gra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anchor="t" compatLnSpc="1"/>
                <a:lstStyle/>
                <a:p>
                  <a:endParaRPr kumimoji="0" lang="en-US" sz="1800"/>
                </a:p>
              </p:txBody>
            </p:sp>
            <p:sp>
              <p:nvSpPr>
                <p:cNvPr id="33" name="Freeform 32"/>
                <p:cNvSpPr>
                  <a:spLocks/>
                </p:cNvSpPr>
                <p:nvPr/>
              </p:nvSpPr>
              <p:spPr bwMode="auto">
                <a:xfrm rot="21435692">
                  <a:off x="-14309" y="290003"/>
                  <a:ext cx="9175812" cy="530352"/>
                </a:xfrm>
                <a:custGeom>
                  <a:avLst>
                    <a:gd name="A1" fmla="val 0"/>
                    <a:gd name="A2" fmla="val 0"/>
                    <a:gd name="A3" fmla="val 0"/>
                    <a:gd name="A4" fmla="val 0"/>
                    <a:gd name="A5" fmla="val 0"/>
                    <a:gd name="A6" fmla="val 0"/>
                    <a:gd name="A7" fmla="val 0"/>
                    <a:gd name="A8" fmla="val 0"/>
                  </a:avLst>
                  <a:gdLst/>
                  <a:ahLst/>
                  <a:cxnLst>
                    <a:cxn ang="0">
                      <a:pos x="0" y="732"/>
                    </a:cxn>
                    <a:cxn ang="0">
                      <a:pos x="1638" y="228"/>
                    </a:cxn>
                    <a:cxn ang="0">
                      <a:pos x="4122" y="816"/>
                    </a:cxn>
                    <a:cxn ang="0">
                      <a:pos x="5766" y="0"/>
                    </a:cxn>
                  </a:cxnLst>
                  <a:rect l="0" t="0" r="0" b="0"/>
                  <a:pathLst>
                    <a:path w="5766" h="854">
                      <a:moveTo>
                        <a:pt x="0" y="732"/>
                      </a:moveTo>
                      <a:cubicBezTo>
                        <a:pt x="273" y="647"/>
                        <a:pt x="951" y="214"/>
                        <a:pt x="1638" y="228"/>
                      </a:cubicBezTo>
                      <a:cubicBezTo>
                        <a:pt x="2325" y="242"/>
                        <a:pt x="3434" y="854"/>
                        <a:pt x="4122" y="816"/>
                      </a:cubicBezTo>
                      <a:cubicBezTo>
                        <a:pt x="4810" y="778"/>
                        <a:pt x="5424" y="170"/>
                        <a:pt x="5766" y="0"/>
                      </a:cubicBezTo>
                    </a:path>
                  </a:pathLst>
                </a:custGeom>
                <a:noFill/>
                <a:ln w="9525" cap="flat" cmpd="sng" algn="ctr">
                  <a:gradFill>
                    <a:gsLst>
                      <a:gs pos="74000">
                        <a:schemeClr val="accent4"/>
                      </a:gs>
                      <a:gs pos="44000">
                        <a:schemeClr val="accent1"/>
                      </a:gs>
                      <a:gs pos="33000">
                        <a:schemeClr val="accent2">
                          <a:alpha val="56000"/>
                        </a:schemeClr>
                      </a:gs>
                    </a:gsLst>
                    <a:lin ang="5400000" scaled="1"/>
                  </a:gra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anchor="t" compatLnSpc="1"/>
                <a:lstStyle/>
                <a:p>
                  <a:endParaRPr kumimoji="0" lang="en-US" sz="1800"/>
                </a:p>
              </p:txBody>
            </p:sp>
          </p:grpSp>
        </p:grpSp>
      </p:grp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fld id="{61146459-E3C3-4969-9224-5ED50B492D17}" type="datetime1">
              <a:rPr lang="en-US" smtClean="0"/>
              <a:pPr/>
              <a:t>10/5/2018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85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>
            <a:lumMod val="50000"/>
          </a:schemeClr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>
            <a:lumMod val="50000"/>
          </a:schemeClr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>
            <a:lumMod val="50000"/>
          </a:schemeClr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>
            <a:lumMod val="50000"/>
          </a:schemeClr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>
            <a:lumMod val="75000"/>
          </a:schemeClr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>
            <a:lumMod val="50000"/>
          </a:schemeClr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>
            <a:lumMod val="75000"/>
          </a:schemeClr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0" algn="l" rtl="0" eaLnBrk="1" latinLnBrk="0" hangingPunct="1">
        <a:spcBef>
          <a:spcPct val="20000"/>
        </a:spcBef>
        <a:buClr>
          <a:schemeClr val="tx2"/>
        </a:buClr>
        <a:buFontTx/>
        <a:buNone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Trends in School Security and Associated Costs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Lynn A. Addington, JD, PhD</a:t>
            </a:r>
          </a:p>
          <a:p>
            <a:r>
              <a:rPr lang="en-US" dirty="0"/>
              <a:t>American University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9628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School Security Measures</a:t>
            </a:r>
          </a:p>
          <a:p>
            <a:pPr lvl="1"/>
            <a:r>
              <a:rPr lang="en-US" dirty="0"/>
              <a:t>Need for Common Definitions</a:t>
            </a:r>
          </a:p>
          <a:p>
            <a:pPr lvl="1"/>
            <a:r>
              <a:rPr lang="en-US" dirty="0"/>
              <a:t>Trends in Particular Security Measures</a:t>
            </a:r>
          </a:p>
          <a:p>
            <a:r>
              <a:rPr lang="en-US" dirty="0"/>
              <a:t>Costs of School Security</a:t>
            </a:r>
          </a:p>
          <a:p>
            <a:pPr lvl="1"/>
            <a:r>
              <a:rPr lang="en-US" dirty="0"/>
              <a:t>Using a Cost/Benefit Framework</a:t>
            </a:r>
          </a:p>
          <a:p>
            <a:pPr lvl="2"/>
            <a:r>
              <a:rPr lang="en-US" dirty="0"/>
              <a:t>Identifying Costs</a:t>
            </a:r>
          </a:p>
          <a:p>
            <a:pPr lvl="2"/>
            <a:r>
              <a:rPr lang="en-US" dirty="0"/>
              <a:t>Identifying Benefits</a:t>
            </a:r>
          </a:p>
          <a:p>
            <a:r>
              <a:rPr lang="en-US" dirty="0"/>
              <a:t>Suggested Topics for Additional Discussion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910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School Security Measures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included in “school security”</a:t>
            </a:r>
          </a:p>
          <a:p>
            <a:r>
              <a:rPr lang="en-US" dirty="0"/>
              <a:t>The need for common definitions</a:t>
            </a:r>
          </a:p>
          <a:p>
            <a:pPr lvl="1"/>
            <a:r>
              <a:rPr lang="en-US" dirty="0"/>
              <a:t>Evolution and expansion over time</a:t>
            </a:r>
          </a:p>
          <a:p>
            <a:pPr lvl="1"/>
            <a:r>
              <a:rPr lang="en-US" dirty="0"/>
              <a:t>“Visible” security measures vs. policies that focus on security </a:t>
            </a:r>
          </a:p>
          <a:p>
            <a:pPr lvl="1"/>
            <a:r>
              <a:rPr lang="en-US" dirty="0"/>
              <a:t>Others?</a:t>
            </a:r>
          </a:p>
        </p:txBody>
      </p:sp>
    </p:spTree>
    <p:extLst>
      <p:ext uri="{BB962C8B-B14F-4D97-AF65-F5344CB8AC3E}">
        <p14:creationId xmlns:p14="http://schemas.microsoft.com/office/powerpoint/2010/main" val="333955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Trends in Use of Security Measures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Implicit definitions of security shape data collected </a:t>
            </a:r>
          </a:p>
          <a:p>
            <a:pPr lvl="1"/>
            <a:r>
              <a:rPr lang="en-US" dirty="0"/>
              <a:t>Data collected, in turn, shape research conducted</a:t>
            </a:r>
          </a:p>
          <a:p>
            <a:r>
              <a:rPr lang="en-US" dirty="0"/>
              <a:t>Consistent trend measures based on NCES data</a:t>
            </a:r>
          </a:p>
          <a:p>
            <a:pPr lvl="1"/>
            <a:r>
              <a:rPr lang="en-US" dirty="0"/>
              <a:t>Student views – NCVS/SCS data</a:t>
            </a:r>
          </a:p>
          <a:p>
            <a:pPr lvl="1"/>
            <a:r>
              <a:rPr lang="en-US" dirty="0"/>
              <a:t>School administrator views – SSOCS data</a:t>
            </a:r>
          </a:p>
          <a:p>
            <a:r>
              <a:rPr lang="en-US" dirty="0"/>
              <a:t>Trend measures </a:t>
            </a:r>
          </a:p>
          <a:p>
            <a:pPr lvl="1"/>
            <a:r>
              <a:rPr lang="en-US" dirty="0"/>
              <a:t>Over time</a:t>
            </a:r>
          </a:p>
          <a:p>
            <a:pPr lvl="1"/>
            <a:r>
              <a:rPr lang="en-US" dirty="0"/>
              <a:t>Across grade level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85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96ECA-2E4D-45FC-A1FD-98BFA11AB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2726" y="612649"/>
            <a:ext cx="10889673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690326C3-0754-4C59-9D53-1C2503BF010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5989" y="704088"/>
            <a:ext cx="6403927" cy="59436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D72E988-AB32-4C9E-9524-1F878512CC5C}"/>
              </a:ext>
            </a:extLst>
          </p:cNvPr>
          <p:cNvSpPr txBox="1"/>
          <p:nvPr/>
        </p:nvSpPr>
        <p:spPr>
          <a:xfrm>
            <a:off x="7759916" y="6370689"/>
            <a:ext cx="4051069" cy="276999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From NCES – Indicators of School Crime and Safety, 2017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060DB9B-FF0B-4EB5-9B84-ECDC103B4063}"/>
              </a:ext>
            </a:extLst>
          </p:cNvPr>
          <p:cNvSpPr txBox="1"/>
          <p:nvPr/>
        </p:nvSpPr>
        <p:spPr>
          <a:xfrm>
            <a:off x="7808423" y="936567"/>
            <a:ext cx="4294908" cy="1200329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Trends in School Security – School Administrator Perspective (SSOCS data)</a:t>
            </a:r>
          </a:p>
        </p:txBody>
      </p:sp>
    </p:spTree>
    <p:extLst>
      <p:ext uri="{BB962C8B-B14F-4D97-AF65-F5344CB8AC3E}">
        <p14:creationId xmlns:p14="http://schemas.microsoft.com/office/powerpoint/2010/main" val="575622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FF114D3F-92FB-4678-BA37-7548D2BD49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704088"/>
            <a:ext cx="5969110" cy="612648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E696ECA-2E4D-45FC-A1FD-98BFA11AB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72E988-AB32-4C9E-9524-1F878512CC5C}"/>
              </a:ext>
            </a:extLst>
          </p:cNvPr>
          <p:cNvSpPr txBox="1"/>
          <p:nvPr/>
        </p:nvSpPr>
        <p:spPr>
          <a:xfrm>
            <a:off x="6578710" y="6553569"/>
            <a:ext cx="4051069" cy="276999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From NCES – Indicators of School Crime and Safety, 2017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060DB9B-FF0B-4EB5-9B84-ECDC103B4063}"/>
              </a:ext>
            </a:extLst>
          </p:cNvPr>
          <p:cNvSpPr txBox="1"/>
          <p:nvPr/>
        </p:nvSpPr>
        <p:spPr>
          <a:xfrm>
            <a:off x="6644641" y="646759"/>
            <a:ext cx="4294908" cy="1200329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Trends in School Security – Student Perspective (NCVS/SCS data)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F0F5C81-CB78-469C-ADD6-F1D893E3A4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9521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96ECA-2E4D-45FC-A1FD-98BFA11AB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72E988-AB32-4C9E-9524-1F878512CC5C}"/>
              </a:ext>
            </a:extLst>
          </p:cNvPr>
          <p:cNvSpPr txBox="1"/>
          <p:nvPr/>
        </p:nvSpPr>
        <p:spPr>
          <a:xfrm>
            <a:off x="7759916" y="6370689"/>
            <a:ext cx="4051069" cy="276999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From NCES – Indicators of School Crime and Safety, 2017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060DB9B-FF0B-4EB5-9B84-ECDC103B4063}"/>
              </a:ext>
            </a:extLst>
          </p:cNvPr>
          <p:cNvSpPr txBox="1"/>
          <p:nvPr/>
        </p:nvSpPr>
        <p:spPr>
          <a:xfrm>
            <a:off x="7808423" y="936567"/>
            <a:ext cx="4294908" cy="830997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Comparison across grade level (SSOCS data)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B74121F-AEF9-42F5-A520-F7392A34BF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704088"/>
            <a:ext cx="6602540" cy="5944115"/>
          </a:xfrm>
          <a:prstGeom prst="rect">
            <a:avLst/>
          </a:prstGeom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71367B9-F1BF-441B-B66E-9D916303A9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571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Costs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Considering costs using a cost/benefit framework</a:t>
            </a:r>
          </a:p>
          <a:p>
            <a:r>
              <a:rPr lang="en-US" dirty="0"/>
              <a:t>What are costs of school security?</a:t>
            </a:r>
          </a:p>
          <a:p>
            <a:pPr lvl="1"/>
            <a:r>
              <a:rPr lang="en-US" dirty="0"/>
              <a:t>Financial</a:t>
            </a:r>
          </a:p>
          <a:p>
            <a:pPr lvl="2"/>
            <a:r>
              <a:rPr lang="en-US" dirty="0"/>
              <a:t>Data sources</a:t>
            </a:r>
          </a:p>
          <a:p>
            <a:pPr lvl="1"/>
            <a:r>
              <a:rPr lang="en-US" dirty="0"/>
              <a:t>Non-financial</a:t>
            </a:r>
          </a:p>
          <a:p>
            <a:pPr lvl="2"/>
            <a:r>
              <a:rPr lang="en-US" dirty="0"/>
              <a:t>Identifying</a:t>
            </a:r>
          </a:p>
          <a:p>
            <a:pPr lvl="2"/>
            <a:r>
              <a:rPr lang="en-US" dirty="0"/>
              <a:t>Quantifying</a:t>
            </a:r>
          </a:p>
          <a:p>
            <a:r>
              <a:rPr lang="en-US" dirty="0"/>
              <a:t>What are the benefits of school security?</a:t>
            </a:r>
          </a:p>
          <a:p>
            <a:pPr lvl="1"/>
            <a:r>
              <a:rPr lang="en-US" dirty="0"/>
              <a:t>Effectiveness/purpose</a:t>
            </a:r>
          </a:p>
          <a:p>
            <a:pPr lvl="1"/>
            <a:r>
              <a:rPr lang="en-US" dirty="0"/>
              <a:t>Quantifying these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2008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Suggested Topics for Additional Discussion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Common Definitions for School Security</a:t>
            </a:r>
          </a:p>
          <a:p>
            <a:r>
              <a:rPr lang="en-US" dirty="0"/>
              <a:t>Identifying Missing School Security Measures</a:t>
            </a:r>
          </a:p>
          <a:p>
            <a:r>
              <a:rPr lang="en-US" dirty="0"/>
              <a:t>Identifying Costs</a:t>
            </a:r>
          </a:p>
          <a:p>
            <a:pPr lvl="1"/>
            <a:r>
              <a:rPr lang="en-US" dirty="0"/>
              <a:t>Financial Costs</a:t>
            </a:r>
          </a:p>
          <a:p>
            <a:pPr lvl="1"/>
            <a:r>
              <a:rPr lang="en-US" dirty="0"/>
              <a:t>Non-Financial Costs (quantifiable?)</a:t>
            </a:r>
          </a:p>
          <a:p>
            <a:r>
              <a:rPr lang="en-US" dirty="0"/>
              <a:t>Identifying Benefits</a:t>
            </a:r>
          </a:p>
          <a:p>
            <a:pPr lvl="1"/>
            <a:r>
              <a:rPr lang="en-US" dirty="0"/>
              <a:t>Effectiveness of Security (for what purpose?)</a:t>
            </a:r>
          </a:p>
          <a:p>
            <a:pPr lvl="1"/>
            <a:r>
              <a:rPr lang="en-US" dirty="0"/>
              <a:t>Quantifiable?</a:t>
            </a:r>
          </a:p>
        </p:txBody>
      </p:sp>
    </p:spTree>
    <p:extLst>
      <p:ext uri="{BB962C8B-B14F-4D97-AF65-F5344CB8AC3E}">
        <p14:creationId xmlns:p14="http://schemas.microsoft.com/office/powerpoint/2010/main" val="2054880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sentation on brainstorming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none" rtlCol="0">
        <a:spAutoFit/>
      </a:bodyPr>
      <a:lstStyle>
        <a:defPPr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Business brainstorming presentation.potx" id="{DE77CA07-3D7A-4CF2-AF02-587F794CB3CB}" vid="{13C2A94F-C0A1-4622-B71C-29A3B00D5E0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Business brainstorming presentation</Template>
  <TotalTime>1741</TotalTime>
  <Words>271</Words>
  <Application>Microsoft Office PowerPoint</Application>
  <PresentationFormat>Widescreen</PresentationFormat>
  <Paragraphs>54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Calibri</vt:lpstr>
      <vt:lpstr>Century Gothic</vt:lpstr>
      <vt:lpstr>Palatino Linotype</vt:lpstr>
      <vt:lpstr>Wingdings 2</vt:lpstr>
      <vt:lpstr>Presentation on brainstorming</vt:lpstr>
      <vt:lpstr>Trends in School Security and Associated Costs</vt:lpstr>
      <vt:lpstr>Overview</vt:lpstr>
      <vt:lpstr>School Security Measures</vt:lpstr>
      <vt:lpstr>Trends in Use of Security Measures</vt:lpstr>
      <vt:lpstr>PowerPoint Presentation</vt:lpstr>
      <vt:lpstr>PowerPoint Presentation</vt:lpstr>
      <vt:lpstr>PowerPoint Presentation</vt:lpstr>
      <vt:lpstr>Costs</vt:lpstr>
      <vt:lpstr>Suggested Topics for Additional Discussion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Trends in School Security and Associated Costs</dc:title>
  <dc:creator>Lynn Addington</dc:creator>
  <cp:lastModifiedBy>Lynn Addington</cp:lastModifiedBy>
  <cp:revision>12</cp:revision>
  <dcterms:created xsi:type="dcterms:W3CDTF">2018-10-01T23:00:32Z</dcterms:created>
  <dcterms:modified xsi:type="dcterms:W3CDTF">2018-10-05T22:31:13Z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74069100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